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0" r:id="rId4"/>
    <p:sldId id="261" r:id="rId5"/>
    <p:sldId id="258" r:id="rId6"/>
    <p:sldId id="259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20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71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068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366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459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364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2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943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166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892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640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688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20000"/>
                <a:lumOff val="80000"/>
              </a:schemeClr>
            </a:gs>
            <a:gs pos="93000">
              <a:srgbClr val="FF7A00"/>
            </a:gs>
            <a:gs pos="100000">
              <a:srgbClr val="FF0300"/>
            </a:gs>
            <a:gs pos="100000">
              <a:srgbClr val="4D0808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532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gif"/><Relationship Id="rId4" Type="http://schemas.openxmlformats.org/officeDocument/2006/relationships/image" Target="../media/image9.gif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AU" sz="6000" b="1" dirty="0" smtClean="0"/>
              <a:t>Burning and Ripping</a:t>
            </a:r>
            <a:endParaRPr lang="en-AU" sz="6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886200"/>
            <a:ext cx="8229600" cy="1752600"/>
          </a:xfrm>
        </p:spPr>
        <p:txBody>
          <a:bodyPr>
            <a:normAutofit/>
          </a:bodyPr>
          <a:lstStyle/>
          <a:p>
            <a:r>
              <a:rPr lang="en-AU" sz="4000" b="1" dirty="0" smtClean="0">
                <a:solidFill>
                  <a:schemeClr val="tx1"/>
                </a:solidFill>
              </a:rPr>
              <a:t>Tech Savvy </a:t>
            </a:r>
            <a:r>
              <a:rPr lang="en-AU" sz="4000" b="1" dirty="0" smtClean="0">
                <a:solidFill>
                  <a:schemeClr val="tx1"/>
                </a:solidFill>
              </a:rPr>
              <a:t>Seniors</a:t>
            </a:r>
          </a:p>
          <a:p>
            <a:r>
              <a:rPr lang="en-AU" sz="4000" b="1" dirty="0" smtClean="0">
                <a:solidFill>
                  <a:schemeClr val="tx1"/>
                </a:solidFill>
              </a:rPr>
              <a:t>Woodrising Neighbourhood Centre</a:t>
            </a:r>
            <a:endParaRPr lang="en-AU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0820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static.ddmcdn.com/gif/cd-sample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319212"/>
            <a:ext cx="6721136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Keith\AppData\Local\Microsoft\Windows\Temporary Internet Files\Content.IE5\JYA669MN\MM900285288[1]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195512"/>
            <a:ext cx="1404862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static.ddmcdn.com/gif/cd-sample2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990600"/>
            <a:ext cx="7202653" cy="3950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Straight Connector 3"/>
          <p:cNvCxnSpPr/>
          <p:nvPr/>
        </p:nvCxnSpPr>
        <p:spPr>
          <a:xfrm flipV="1">
            <a:off x="4038600" y="4941570"/>
            <a:ext cx="2116452" cy="21907"/>
          </a:xfrm>
          <a:prstGeom prst="line">
            <a:avLst/>
          </a:prstGeom>
          <a:ln w="571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Down Arrow 7"/>
          <p:cNvSpPr/>
          <p:nvPr/>
        </p:nvSpPr>
        <p:spPr>
          <a:xfrm>
            <a:off x="4770268" y="4978717"/>
            <a:ext cx="533400" cy="64769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TextBox 9"/>
          <p:cNvSpPr txBox="1"/>
          <p:nvPr/>
        </p:nvSpPr>
        <p:spPr>
          <a:xfrm>
            <a:off x="3962400" y="5835134"/>
            <a:ext cx="21926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/>
              <a:t>Binary Numbers</a:t>
            </a:r>
            <a:endParaRPr lang="en-AU" sz="2400" dirty="0"/>
          </a:p>
        </p:txBody>
      </p:sp>
      <p:pic>
        <p:nvPicPr>
          <p:cNvPr id="16" name="Picture 6" descr="E:\KHSaveFiles\Seniors Computer Club\Publicity, Website, Info\musical Notes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533400"/>
            <a:ext cx="33147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1115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static.ddmcdn.com/gif/cd-sample2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145" t="20058" r="34829"/>
          <a:stretch/>
        </p:blipFill>
        <p:spPr bwMode="auto">
          <a:xfrm>
            <a:off x="1898563" y="685800"/>
            <a:ext cx="5393779" cy="3682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883324" y="4368036"/>
            <a:ext cx="928459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AU" sz="2400" dirty="0" smtClean="0">
                <a:latin typeface="Lucida Console" panose="020B0609040504020204" pitchFamily="49" charset="0"/>
              </a:rPr>
              <a:t>1011</a:t>
            </a:r>
            <a:endParaRPr lang="en-AU" sz="2400" dirty="0">
              <a:latin typeface="Lucida Console" panose="020B0609040504020204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96543" y="4368036"/>
            <a:ext cx="928459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AU" sz="2400" dirty="0" smtClean="0">
                <a:latin typeface="Lucida Console" panose="020B0609040504020204" pitchFamily="49" charset="0"/>
              </a:rPr>
              <a:t>1001</a:t>
            </a:r>
            <a:endParaRPr lang="en-AU" sz="2400" dirty="0">
              <a:latin typeface="Lucida Console" panose="020B0609040504020204" pitchFamily="49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40242" y="4368036"/>
            <a:ext cx="928459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AU" sz="2400" dirty="0" smtClean="0">
                <a:latin typeface="Lucida Console" panose="020B0609040504020204" pitchFamily="49" charset="0"/>
              </a:rPr>
              <a:t>0110</a:t>
            </a:r>
            <a:endParaRPr lang="en-AU" sz="2400" dirty="0">
              <a:latin typeface="Lucida Console" panose="020B0609040504020204" pitchFamily="49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53461" y="4368036"/>
            <a:ext cx="928459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AU" sz="2400" dirty="0" smtClean="0">
                <a:latin typeface="Lucida Console" panose="020B0609040504020204" pitchFamily="49" charset="0"/>
              </a:rPr>
              <a:t>1000</a:t>
            </a:r>
            <a:endParaRPr lang="en-AU" sz="2400" dirty="0">
              <a:latin typeface="Lucida Console" panose="020B0609040504020204" pitchFamily="49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81920" y="4368036"/>
            <a:ext cx="928459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AU" sz="2400" dirty="0" smtClean="0">
                <a:latin typeface="Lucida Console" panose="020B0609040504020204" pitchFamily="49" charset="0"/>
              </a:rPr>
              <a:t>1001</a:t>
            </a:r>
            <a:endParaRPr lang="en-AU" sz="2400" dirty="0">
              <a:latin typeface="Lucida Console" panose="020B0609040504020204" pitchFamily="49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10379" y="4368036"/>
            <a:ext cx="928459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AU" sz="2400" dirty="0" smtClean="0">
                <a:latin typeface="Lucida Console" panose="020B0609040504020204" pitchFamily="49" charset="0"/>
              </a:rPr>
              <a:t>0101</a:t>
            </a:r>
            <a:endParaRPr lang="en-AU" sz="2400" dirty="0">
              <a:latin typeface="Lucida Console" panose="020B0609040504020204" pitchFamily="49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898562" y="5531133"/>
            <a:ext cx="928459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AU" sz="2400" dirty="0" smtClean="0">
                <a:latin typeface="Lucida Console" panose="020B0609040504020204" pitchFamily="49" charset="0"/>
              </a:rPr>
              <a:t>-_--</a:t>
            </a:r>
            <a:endParaRPr lang="en-AU" sz="2400" dirty="0">
              <a:latin typeface="Lucida Console" panose="020B0609040504020204" pitchFamily="49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11781" y="5531133"/>
            <a:ext cx="928459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AU" sz="2400" dirty="0" smtClean="0">
                <a:latin typeface="Lucida Console" panose="020B0609040504020204" pitchFamily="49" charset="0"/>
              </a:rPr>
              <a:t>-__-</a:t>
            </a:r>
            <a:endParaRPr lang="en-AU" sz="2400" dirty="0">
              <a:latin typeface="Lucida Console" panose="020B0609040504020204" pitchFamily="49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755480" y="5531133"/>
            <a:ext cx="928459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AU" sz="2400" dirty="0" smtClean="0">
                <a:latin typeface="Lucida Console" panose="020B0609040504020204" pitchFamily="49" charset="0"/>
              </a:rPr>
              <a:t>_--_</a:t>
            </a:r>
            <a:endParaRPr lang="en-AU" sz="2400" dirty="0">
              <a:latin typeface="Lucida Console" panose="020B0609040504020204" pitchFamily="49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668699" y="5531133"/>
            <a:ext cx="928459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AU" sz="2400" dirty="0" smtClean="0">
                <a:latin typeface="Lucida Console" panose="020B0609040504020204" pitchFamily="49" charset="0"/>
              </a:rPr>
              <a:t>-___</a:t>
            </a:r>
            <a:endParaRPr lang="en-AU" sz="2400" dirty="0">
              <a:latin typeface="Lucida Console" panose="020B0609040504020204" pitchFamily="49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597158" y="5531133"/>
            <a:ext cx="928459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AU" sz="2400" dirty="0" smtClean="0">
                <a:latin typeface="Lucida Console" panose="020B0609040504020204" pitchFamily="49" charset="0"/>
              </a:rPr>
              <a:t>-__-</a:t>
            </a:r>
            <a:endParaRPr lang="en-AU" sz="2400" dirty="0">
              <a:latin typeface="Lucida Console" panose="020B0609040504020204" pitchFamily="49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25617" y="5531133"/>
            <a:ext cx="928459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AU" sz="2400" dirty="0" smtClean="0">
                <a:latin typeface="Lucida Console" panose="020B0609040504020204" pitchFamily="49" charset="0"/>
              </a:rPr>
              <a:t>_-_-</a:t>
            </a:r>
            <a:endParaRPr lang="en-AU" sz="2400" dirty="0">
              <a:latin typeface="Lucida Console" panose="020B0609040504020204" pitchFamily="49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93" y="125993"/>
            <a:ext cx="8179798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388623" y="5161800"/>
            <a:ext cx="14072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 smtClean="0"/>
              <a:t>Side view of CD Track</a:t>
            </a:r>
            <a:endParaRPr lang="en-AU" sz="2400" dirty="0"/>
          </a:p>
        </p:txBody>
      </p:sp>
      <p:sp>
        <p:nvSpPr>
          <p:cNvPr id="22" name="TextBox 21"/>
          <p:cNvSpPr txBox="1"/>
          <p:nvPr/>
        </p:nvSpPr>
        <p:spPr>
          <a:xfrm>
            <a:off x="1898563" y="5073933"/>
            <a:ext cx="5555513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2400" dirty="0" smtClean="0">
                <a:latin typeface="+mj-lt"/>
              </a:rPr>
              <a:t>Clear plastic layer</a:t>
            </a:r>
            <a:endParaRPr lang="en-AU" sz="2400" dirty="0"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6182" y="5992798"/>
            <a:ext cx="5555513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2400" dirty="0" smtClean="0">
                <a:latin typeface="+mj-lt"/>
              </a:rPr>
              <a:t>Label layer</a:t>
            </a:r>
            <a:endParaRPr lang="en-AU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828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/>
              <a:t>Terms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Burning – writing data to CD or DVD</a:t>
            </a:r>
          </a:p>
          <a:p>
            <a:r>
              <a:rPr lang="en-AU" dirty="0" smtClean="0"/>
              <a:t>Ripping – converting CD audio to mp3 / wma</a:t>
            </a:r>
          </a:p>
          <a:p>
            <a:r>
              <a:rPr lang="en-AU" dirty="0"/>
              <a:t>CD </a:t>
            </a:r>
            <a:r>
              <a:rPr lang="en-AU" dirty="0" smtClean="0"/>
              <a:t>0.7 GB </a:t>
            </a:r>
            <a:r>
              <a:rPr lang="en-AU" dirty="0"/>
              <a:t>(700kB) </a:t>
            </a:r>
          </a:p>
          <a:p>
            <a:r>
              <a:rPr lang="en-AU" dirty="0"/>
              <a:t>DVD </a:t>
            </a:r>
            <a:r>
              <a:rPr lang="en-AU" dirty="0" smtClean="0"/>
              <a:t>4.6 GB </a:t>
            </a:r>
            <a:r>
              <a:rPr lang="en-AU" dirty="0"/>
              <a:t>single layer;  8.5 </a:t>
            </a:r>
            <a:r>
              <a:rPr lang="en-AU" dirty="0" smtClean="0"/>
              <a:t>GB double </a:t>
            </a:r>
            <a:r>
              <a:rPr lang="en-AU" dirty="0"/>
              <a:t>layer</a:t>
            </a:r>
          </a:p>
          <a:p>
            <a:r>
              <a:rPr lang="en-AU" dirty="0" smtClean="0"/>
              <a:t>Blu-ray 25 GB </a:t>
            </a:r>
            <a:r>
              <a:rPr lang="en-AU" dirty="0"/>
              <a:t>single layer; </a:t>
            </a:r>
            <a:r>
              <a:rPr lang="en-AU" dirty="0" smtClean="0"/>
              <a:t>50 GB </a:t>
            </a:r>
            <a:r>
              <a:rPr lang="en-AU" dirty="0"/>
              <a:t>double layer</a:t>
            </a:r>
          </a:p>
          <a:p>
            <a:r>
              <a:rPr lang="en-AU" dirty="0" smtClean="0"/>
              <a:t>+R, -R – Discs that can only be written once</a:t>
            </a:r>
          </a:p>
          <a:p>
            <a:r>
              <a:rPr lang="en-AU" dirty="0" smtClean="0"/>
              <a:t>+RW, -RW – can be written to and erased</a:t>
            </a:r>
          </a:p>
        </p:txBody>
      </p:sp>
      <p:pic>
        <p:nvPicPr>
          <p:cNvPr id="5122" name="Picture 2" descr="C:\Program Files (x86)\Microsoft Office XP\Media\CntCD1\Animated\j0236306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1219200" cy="1111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7769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/>
              <a:t>Audio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/>
          </a:bodyPr>
          <a:lstStyle/>
          <a:p>
            <a:r>
              <a:rPr lang="en-AU" dirty="0" smtClean="0"/>
              <a:t>Commercial CD’s – highest quality, 20 tracks</a:t>
            </a:r>
          </a:p>
          <a:p>
            <a:r>
              <a:rPr lang="en-AU" dirty="0" smtClean="0"/>
              <a:t>MP3, WMA, AIFF are compressed file formats</a:t>
            </a:r>
          </a:p>
          <a:p>
            <a:r>
              <a:rPr lang="en-AU" dirty="0" smtClean="0"/>
              <a:t>Compression: </a:t>
            </a:r>
          </a:p>
          <a:p>
            <a:pPr lvl="1"/>
            <a:r>
              <a:rPr lang="en-AU" dirty="0" smtClean="0"/>
              <a:t>loses quality – very small</a:t>
            </a:r>
          </a:p>
          <a:p>
            <a:pPr lvl="1"/>
            <a:r>
              <a:rPr lang="en-AU" dirty="0" smtClean="0"/>
              <a:t>Can fit ~ 10 times the number of tracks</a:t>
            </a:r>
          </a:p>
          <a:p>
            <a:pPr lvl="1"/>
            <a:r>
              <a:rPr lang="en-AU" dirty="0" smtClean="0"/>
              <a:t>Player must be capable of ‘decoding’</a:t>
            </a:r>
          </a:p>
          <a:p>
            <a:pPr lvl="1"/>
            <a:r>
              <a:rPr lang="en-AU" dirty="0" smtClean="0"/>
              <a:t>Can create Audio disks from compressed files (but not at original quality) </a:t>
            </a:r>
          </a:p>
          <a:p>
            <a:pPr lvl="1"/>
            <a:r>
              <a:rPr lang="en-AU" dirty="0" smtClean="0"/>
              <a:t>Has other ‘compressed’ formats</a:t>
            </a:r>
            <a:endParaRPr lang="en-AU" dirty="0"/>
          </a:p>
        </p:txBody>
      </p:sp>
      <p:sp>
        <p:nvSpPr>
          <p:cNvPr id="5" name="Sound"/>
          <p:cNvSpPr>
            <a:spLocks noEditPoints="1" noChangeArrowheads="1"/>
          </p:cNvSpPr>
          <p:nvPr/>
        </p:nvSpPr>
        <p:spPr bwMode="auto">
          <a:xfrm rot="2471276" flipH="1">
            <a:off x="7315200" y="5334000"/>
            <a:ext cx="1533525" cy="1209675"/>
          </a:xfrm>
          <a:custGeom>
            <a:avLst/>
            <a:gdLst>
              <a:gd name="T0" fmla="*/ 11164 w 21600"/>
              <a:gd name="T1" fmla="*/ 21159 h 21600"/>
              <a:gd name="T2" fmla="*/ 11164 w 21600"/>
              <a:gd name="T3" fmla="*/ 0 h 21600"/>
              <a:gd name="T4" fmla="*/ 0 w 21600"/>
              <a:gd name="T5" fmla="*/ 10800 h 21600"/>
              <a:gd name="T6" fmla="*/ 21600 w 21600"/>
              <a:gd name="T7" fmla="*/ 10800 h 21600"/>
              <a:gd name="T8" fmla="*/ 761 w 21600"/>
              <a:gd name="T9" fmla="*/ 22454 h 21600"/>
              <a:gd name="T10" fmla="*/ 21069 w 21600"/>
              <a:gd name="T11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7273"/>
                </a:moveTo>
                <a:lnTo>
                  <a:pt x="5824" y="7273"/>
                </a:lnTo>
                <a:lnTo>
                  <a:pt x="11164" y="0"/>
                </a:lnTo>
                <a:lnTo>
                  <a:pt x="11164" y="21159"/>
                </a:lnTo>
                <a:lnTo>
                  <a:pt x="5824" y="13885"/>
                </a:lnTo>
                <a:lnTo>
                  <a:pt x="0" y="13885"/>
                </a:lnTo>
                <a:lnTo>
                  <a:pt x="0" y="7273"/>
                </a:lnTo>
                <a:close/>
              </a:path>
              <a:path w="21600" h="21600">
                <a:moveTo>
                  <a:pt x="13024" y="7273"/>
                </a:moveTo>
                <a:lnTo>
                  <a:pt x="13591" y="6722"/>
                </a:lnTo>
                <a:lnTo>
                  <a:pt x="13833" y="7548"/>
                </a:lnTo>
                <a:lnTo>
                  <a:pt x="14076" y="8485"/>
                </a:lnTo>
                <a:lnTo>
                  <a:pt x="14157" y="9367"/>
                </a:lnTo>
                <a:lnTo>
                  <a:pt x="14197" y="10524"/>
                </a:lnTo>
                <a:lnTo>
                  <a:pt x="14197" y="11406"/>
                </a:lnTo>
                <a:lnTo>
                  <a:pt x="14116" y="12012"/>
                </a:lnTo>
                <a:lnTo>
                  <a:pt x="13995" y="12728"/>
                </a:lnTo>
                <a:lnTo>
                  <a:pt x="13833" y="13444"/>
                </a:lnTo>
                <a:lnTo>
                  <a:pt x="13712" y="14106"/>
                </a:lnTo>
                <a:lnTo>
                  <a:pt x="13591" y="14546"/>
                </a:lnTo>
                <a:lnTo>
                  <a:pt x="13065" y="13885"/>
                </a:lnTo>
                <a:lnTo>
                  <a:pt x="13307" y="12893"/>
                </a:lnTo>
                <a:lnTo>
                  <a:pt x="13469" y="11791"/>
                </a:lnTo>
                <a:lnTo>
                  <a:pt x="13550" y="10910"/>
                </a:lnTo>
                <a:lnTo>
                  <a:pt x="13591" y="10138"/>
                </a:lnTo>
                <a:lnTo>
                  <a:pt x="13469" y="9367"/>
                </a:lnTo>
                <a:lnTo>
                  <a:pt x="13388" y="8595"/>
                </a:lnTo>
                <a:lnTo>
                  <a:pt x="13267" y="7934"/>
                </a:lnTo>
                <a:lnTo>
                  <a:pt x="13024" y="7273"/>
                </a:lnTo>
                <a:close/>
              </a:path>
              <a:path w="21600" h="21600">
                <a:moveTo>
                  <a:pt x="16382" y="3967"/>
                </a:moveTo>
                <a:lnTo>
                  <a:pt x="16786" y="5179"/>
                </a:lnTo>
                <a:lnTo>
                  <a:pt x="17150" y="6612"/>
                </a:lnTo>
                <a:lnTo>
                  <a:pt x="17474" y="8651"/>
                </a:lnTo>
                <a:lnTo>
                  <a:pt x="17595" y="9753"/>
                </a:lnTo>
                <a:lnTo>
                  <a:pt x="17635" y="12012"/>
                </a:lnTo>
                <a:lnTo>
                  <a:pt x="17393" y="13665"/>
                </a:lnTo>
                <a:lnTo>
                  <a:pt x="17150" y="15208"/>
                </a:lnTo>
                <a:lnTo>
                  <a:pt x="16786" y="16310"/>
                </a:lnTo>
                <a:lnTo>
                  <a:pt x="16341" y="17687"/>
                </a:lnTo>
                <a:lnTo>
                  <a:pt x="15815" y="17081"/>
                </a:lnTo>
                <a:lnTo>
                  <a:pt x="16503" y="14602"/>
                </a:lnTo>
                <a:lnTo>
                  <a:pt x="16786" y="13169"/>
                </a:lnTo>
                <a:lnTo>
                  <a:pt x="16867" y="12012"/>
                </a:lnTo>
                <a:lnTo>
                  <a:pt x="16867" y="9642"/>
                </a:lnTo>
                <a:lnTo>
                  <a:pt x="16705" y="7989"/>
                </a:lnTo>
                <a:lnTo>
                  <a:pt x="16422" y="6612"/>
                </a:lnTo>
                <a:lnTo>
                  <a:pt x="16220" y="5675"/>
                </a:lnTo>
                <a:lnTo>
                  <a:pt x="15856" y="4518"/>
                </a:lnTo>
                <a:lnTo>
                  <a:pt x="16382" y="3967"/>
                </a:lnTo>
                <a:close/>
              </a:path>
              <a:path w="21600" h="21600">
                <a:moveTo>
                  <a:pt x="18889" y="1377"/>
                </a:moveTo>
                <a:lnTo>
                  <a:pt x="19415" y="826"/>
                </a:lnTo>
                <a:lnTo>
                  <a:pt x="20194" y="2576"/>
                </a:lnTo>
                <a:lnTo>
                  <a:pt x="20831" y="4683"/>
                </a:lnTo>
                <a:lnTo>
                  <a:pt x="21357" y="7204"/>
                </a:lnTo>
                <a:lnTo>
                  <a:pt x="21650" y="9450"/>
                </a:lnTo>
                <a:lnTo>
                  <a:pt x="21600" y="12301"/>
                </a:lnTo>
                <a:lnTo>
                  <a:pt x="21215" y="15938"/>
                </a:lnTo>
                <a:lnTo>
                  <a:pt x="20629" y="18348"/>
                </a:lnTo>
                <a:lnTo>
                  <a:pt x="19415" y="21655"/>
                </a:lnTo>
                <a:lnTo>
                  <a:pt x="18889" y="21159"/>
                </a:lnTo>
                <a:lnTo>
                  <a:pt x="19901" y="18404"/>
                </a:lnTo>
                <a:lnTo>
                  <a:pt x="20467" y="15593"/>
                </a:lnTo>
                <a:lnTo>
                  <a:pt x="20791" y="12342"/>
                </a:lnTo>
                <a:lnTo>
                  <a:pt x="20871" y="9532"/>
                </a:lnTo>
                <a:lnTo>
                  <a:pt x="20629" y="7411"/>
                </a:lnTo>
                <a:lnTo>
                  <a:pt x="20062" y="4628"/>
                </a:lnTo>
                <a:lnTo>
                  <a:pt x="19415" y="2810"/>
                </a:lnTo>
                <a:lnTo>
                  <a:pt x="18889" y="1377"/>
                </a:lnTo>
                <a:close/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32293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/>
              <a:t>Video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/>
          </a:bodyPr>
          <a:lstStyle/>
          <a:p>
            <a:r>
              <a:rPr lang="en-AU" dirty="0" smtClean="0"/>
              <a:t>Commercial DVD’s:</a:t>
            </a:r>
          </a:p>
          <a:p>
            <a:pPr lvl="1"/>
            <a:r>
              <a:rPr lang="en-AU" dirty="0" smtClean="0"/>
              <a:t>Are in industry format; </a:t>
            </a:r>
          </a:p>
          <a:p>
            <a:pPr lvl="1"/>
            <a:r>
              <a:rPr lang="en-AU" dirty="0" smtClean="0"/>
              <a:t>double layered; </a:t>
            </a:r>
          </a:p>
          <a:p>
            <a:pPr lvl="1"/>
            <a:r>
              <a:rPr lang="en-AU" dirty="0" smtClean="0"/>
              <a:t>protected.</a:t>
            </a:r>
          </a:p>
          <a:p>
            <a:r>
              <a:rPr lang="en-AU" dirty="0" smtClean="0"/>
              <a:t>Video cameras or downloaded videos:</a:t>
            </a:r>
          </a:p>
          <a:p>
            <a:pPr lvl="1"/>
            <a:r>
              <a:rPr lang="en-AU" dirty="0" smtClean="0"/>
              <a:t>usually in .</a:t>
            </a:r>
            <a:r>
              <a:rPr lang="en-AU" dirty="0" err="1" smtClean="0"/>
              <a:t>avi</a:t>
            </a:r>
            <a:r>
              <a:rPr lang="en-AU" dirty="0" smtClean="0"/>
              <a:t> or .mp4 or similar ‘compressed’ format</a:t>
            </a:r>
          </a:p>
          <a:p>
            <a:pPr lvl="1"/>
            <a:r>
              <a:rPr lang="en-AU" dirty="0" smtClean="0"/>
              <a:t>Use standard data Copy methods (they are files)</a:t>
            </a:r>
          </a:p>
          <a:p>
            <a:pPr lvl="1"/>
            <a:r>
              <a:rPr lang="en-AU" dirty="0" smtClean="0"/>
              <a:t>May not play on all DVD players or TV’s</a:t>
            </a:r>
            <a:endParaRPr lang="en-AU" dirty="0"/>
          </a:p>
        </p:txBody>
      </p:sp>
      <p:pic>
        <p:nvPicPr>
          <p:cNvPr id="7170" name="Picture 2" descr="C:\Program Files (x86)\Microsoft Office XP\Media\CntCD1\ClipArt2\j0215017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380999"/>
            <a:ext cx="2438400" cy="2571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754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492" y="533400"/>
            <a:ext cx="8229600" cy="1143000"/>
          </a:xfrm>
        </p:spPr>
        <p:txBody>
          <a:bodyPr/>
          <a:lstStyle/>
          <a:p>
            <a:r>
              <a:rPr lang="en-AU" b="1" dirty="0" smtClean="0"/>
              <a:t>Burning </a:t>
            </a:r>
            <a:r>
              <a:rPr lang="en-AU" b="1" dirty="0" smtClean="0"/>
              <a:t>  Methods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47843"/>
            <a:ext cx="7848600" cy="4144963"/>
          </a:xfrm>
        </p:spPr>
        <p:txBody>
          <a:bodyPr/>
          <a:lstStyle/>
          <a:p>
            <a:r>
              <a:rPr lang="en-AU" dirty="0" smtClean="0"/>
              <a:t>Via Windows</a:t>
            </a:r>
          </a:p>
          <a:p>
            <a:r>
              <a:rPr lang="en-AU" dirty="0" smtClean="0"/>
              <a:t>Via Picasa</a:t>
            </a:r>
          </a:p>
          <a:p>
            <a:r>
              <a:rPr lang="en-AU" dirty="0" smtClean="0"/>
              <a:t>Via Windows Media Player</a:t>
            </a:r>
          </a:p>
          <a:p>
            <a:r>
              <a:rPr lang="en-AU" dirty="0" smtClean="0"/>
              <a:t>Paid Burning programs – </a:t>
            </a:r>
            <a:r>
              <a:rPr lang="en-AU" dirty="0" err="1" smtClean="0"/>
              <a:t>eg</a:t>
            </a:r>
            <a:r>
              <a:rPr lang="en-AU" dirty="0" smtClean="0"/>
              <a:t> Nero</a:t>
            </a:r>
          </a:p>
          <a:p>
            <a:r>
              <a:rPr lang="en-AU" dirty="0" smtClean="0"/>
              <a:t>Free Burning programs – </a:t>
            </a:r>
            <a:r>
              <a:rPr lang="en-AU" dirty="0" err="1" smtClean="0"/>
              <a:t>eg</a:t>
            </a:r>
            <a:r>
              <a:rPr lang="en-AU" dirty="0" smtClean="0"/>
              <a:t> </a:t>
            </a:r>
            <a:r>
              <a:rPr lang="en-AU" dirty="0" err="1" smtClean="0"/>
              <a:t>CDBurnerXP</a:t>
            </a:r>
            <a:endParaRPr lang="en-AU" dirty="0" smtClean="0"/>
          </a:p>
          <a:p>
            <a:r>
              <a:rPr lang="en-AU" dirty="0" smtClean="0"/>
              <a:t>Hardware: Inbuilt or portable DVD burner</a:t>
            </a:r>
            <a:endParaRPr lang="en-AU" dirty="0"/>
          </a:p>
        </p:txBody>
      </p:sp>
      <p:pic>
        <p:nvPicPr>
          <p:cNvPr id="8" name="Picture 3" descr="E:\KHSaveFiles\Seniors Computer Club\Publicity, Website, Info\Flames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45125"/>
            <a:ext cx="609600" cy="132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8160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/>
              <a:t>Copying DVD’s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Commercial ones - Legality??</a:t>
            </a:r>
          </a:p>
          <a:p>
            <a:r>
              <a:rPr lang="en-AU" dirty="0" smtClean="0"/>
              <a:t>Often protected with DRM</a:t>
            </a:r>
          </a:p>
          <a:p>
            <a:r>
              <a:rPr lang="en-AU" dirty="0" smtClean="0"/>
              <a:t>Need to compress before burning</a:t>
            </a:r>
          </a:p>
          <a:p>
            <a:r>
              <a:rPr lang="en-AU" dirty="0" err="1" smtClean="0"/>
              <a:t>DVDShrink</a:t>
            </a:r>
            <a:r>
              <a:rPr lang="en-AU" dirty="0" smtClean="0"/>
              <a:t> common compression program. Creates VIDEO_TS and AUDIO_TS folders</a:t>
            </a:r>
          </a:p>
          <a:p>
            <a:r>
              <a:rPr lang="en-AU" dirty="0" smtClean="0"/>
              <a:t>Then burn as ‘Video DVD’</a:t>
            </a:r>
          </a:p>
          <a:p>
            <a:r>
              <a:rPr lang="en-AU" dirty="0" smtClean="0"/>
              <a:t>Pre-burnt DVD’s – simply do ‘Data Copy’</a:t>
            </a:r>
          </a:p>
          <a:p>
            <a:endParaRPr lang="en-AU" dirty="0"/>
          </a:p>
        </p:txBody>
      </p:sp>
      <p:pic>
        <p:nvPicPr>
          <p:cNvPr id="9220" name="Picture 4" descr="C:\Users\Keith\AppData\Local\Microsoft\Windows\Temporary Internet Files\Content.IE5\YNQZBS96\MC90021306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1108863"/>
            <a:ext cx="1805026" cy="1495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1094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>CD Burner XP Copy Commands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 lnSpcReduction="10000"/>
          </a:bodyPr>
          <a:lstStyle/>
          <a:p>
            <a:r>
              <a:rPr lang="en-AU" b="1" dirty="0" smtClean="0"/>
              <a:t>Data Disc: </a:t>
            </a:r>
            <a:r>
              <a:rPr lang="en-AU" dirty="0" smtClean="0"/>
              <a:t> Files – programs, pictures, documents; audio, video, create ISO etc.</a:t>
            </a:r>
            <a:endParaRPr lang="en-AU" b="1" dirty="0" smtClean="0"/>
          </a:p>
          <a:p>
            <a:r>
              <a:rPr lang="en-AU" b="1" dirty="0" smtClean="0"/>
              <a:t>Video DVD:</a:t>
            </a:r>
            <a:r>
              <a:rPr lang="en-AU" dirty="0" smtClean="0"/>
              <a:t> Creates same file structure as a commercial DVD, (VIDEO_TS; AUDIO_TS)</a:t>
            </a:r>
          </a:p>
          <a:p>
            <a:r>
              <a:rPr lang="en-AU" b="1" dirty="0" smtClean="0"/>
              <a:t>Audio Disc:</a:t>
            </a:r>
            <a:r>
              <a:rPr lang="en-AU" dirty="0" smtClean="0"/>
              <a:t> Creates the same structure as a commercial CD</a:t>
            </a:r>
          </a:p>
          <a:p>
            <a:r>
              <a:rPr lang="en-AU" b="1" dirty="0" smtClean="0"/>
              <a:t>Copy Disc:</a:t>
            </a:r>
            <a:r>
              <a:rPr lang="en-AU" dirty="0" smtClean="0"/>
              <a:t> Copy audio and data discs</a:t>
            </a:r>
            <a:endParaRPr lang="en-AU" b="1" dirty="0" smtClean="0"/>
          </a:p>
          <a:p>
            <a:r>
              <a:rPr lang="en-AU" b="1" dirty="0" smtClean="0"/>
              <a:t>Burn ISO image:</a:t>
            </a:r>
            <a:r>
              <a:rPr lang="en-AU" dirty="0" smtClean="0"/>
              <a:t> Sector by sector ‘image’ of a CD or DVD. Common use - create a boot disc.</a:t>
            </a:r>
          </a:p>
          <a:p>
            <a:r>
              <a:rPr lang="en-AU" b="1" dirty="0" smtClean="0"/>
              <a:t>Erase Disc:</a:t>
            </a:r>
            <a:r>
              <a:rPr lang="en-AU" dirty="0" smtClean="0"/>
              <a:t> Make a rewritable disc blank.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90304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/>
              <a:t>Putting Music on MP3 players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Read the instructions. Some supply programs</a:t>
            </a:r>
          </a:p>
          <a:p>
            <a:r>
              <a:rPr lang="en-AU" dirty="0" smtClean="0"/>
              <a:t>Apple uses iTunes to ‘sync’ items</a:t>
            </a:r>
          </a:p>
          <a:p>
            <a:r>
              <a:rPr lang="en-AU" dirty="0" smtClean="0"/>
              <a:t>Android:</a:t>
            </a:r>
          </a:p>
          <a:p>
            <a:pPr lvl="1"/>
            <a:r>
              <a:rPr lang="en-AU" dirty="0" smtClean="0"/>
              <a:t>Is just another ‘Drive’ to Windows</a:t>
            </a:r>
          </a:p>
          <a:p>
            <a:pPr lvl="1"/>
            <a:r>
              <a:rPr lang="en-AU" dirty="0" smtClean="0"/>
              <a:t>Music </a:t>
            </a:r>
            <a:r>
              <a:rPr lang="en-AU" dirty="0" smtClean="0"/>
              <a:t>or Video folder. </a:t>
            </a:r>
          </a:p>
          <a:p>
            <a:pPr lvl="1"/>
            <a:r>
              <a:rPr lang="en-AU" dirty="0" smtClean="0"/>
              <a:t>Use Windows Explorer to </a:t>
            </a:r>
            <a:r>
              <a:rPr lang="en-AU" dirty="0" smtClean="0"/>
              <a:t>manage</a:t>
            </a:r>
            <a:endParaRPr lang="en-AU" dirty="0"/>
          </a:p>
          <a:p>
            <a:pPr lvl="1"/>
            <a:r>
              <a:rPr lang="en-AU" dirty="0" smtClean="0"/>
              <a:t>Or Androids ES File Manager</a:t>
            </a:r>
            <a:endParaRPr lang="en-AU" dirty="0"/>
          </a:p>
        </p:txBody>
      </p:sp>
      <p:pic>
        <p:nvPicPr>
          <p:cNvPr id="10243" name="Picture 3" descr="C:\Users\Keith\AppData\Local\Microsoft\Windows\Temporary Internet Files\Content.IE5\JYA669MN\MC90043984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724400"/>
            <a:ext cx="1946275" cy="1673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0120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static.ddmcdn.com/gif/cd-sample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319212"/>
            <a:ext cx="6721136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Keith\AppData\Local\Microsoft\Windows\Temporary Internet Files\Content.IE5\JYA669MN\MM900285288[1]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195512"/>
            <a:ext cx="1404862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E:\KHSaveFiles\Seniors Computer Club\Publicity, Website, Info\musical Notes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533400"/>
            <a:ext cx="33147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1321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857</TotalTime>
  <Words>425</Words>
  <Application>Microsoft Office PowerPoint</Application>
  <PresentationFormat>On-screen Show (4:3)</PresentationFormat>
  <Paragraphs>74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Burning and Ripping</vt:lpstr>
      <vt:lpstr>Terms</vt:lpstr>
      <vt:lpstr>Audio</vt:lpstr>
      <vt:lpstr>Video</vt:lpstr>
      <vt:lpstr>Burning   Methods</vt:lpstr>
      <vt:lpstr>Copying DVD’s</vt:lpstr>
      <vt:lpstr>CD Burner XP Copy Commands</vt:lpstr>
      <vt:lpstr>Putting Music on MP3 players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Burning and Ripping</dc:title>
  <dc:creator>Keith</dc:creator>
  <cp:lastModifiedBy>Keith</cp:lastModifiedBy>
  <cp:revision>31</cp:revision>
  <dcterms:created xsi:type="dcterms:W3CDTF">2006-08-16T00:00:00Z</dcterms:created>
  <dcterms:modified xsi:type="dcterms:W3CDTF">2014-03-08T12:34:01Z</dcterms:modified>
</cp:coreProperties>
</file>